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56" r:id="rId3"/>
    <p:sldId id="259" r:id="rId4"/>
    <p:sldId id="276" r:id="rId5"/>
    <p:sldId id="268" r:id="rId6"/>
    <p:sldId id="269" r:id="rId7"/>
    <p:sldId id="271" r:id="rId8"/>
    <p:sldId id="270" r:id="rId9"/>
    <p:sldId id="272" r:id="rId10"/>
    <p:sldId id="27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162"/>
    <p:restoredTop sz="94829"/>
  </p:normalViewPr>
  <p:slideViewPr>
    <p:cSldViewPr snapToGrid="0">
      <p:cViewPr varScale="1">
        <p:scale>
          <a:sx n="111" d="100"/>
          <a:sy n="111" d="100"/>
        </p:scale>
        <p:origin x="248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7D4E-BB3C-574B-B654-078033DAC7B8}" type="datetimeFigureOut">
              <a:rPr lang="en-US" smtClean="0"/>
              <a:t>6/17/23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A7D-3245-8545-9FB9-2FC3ECF4A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10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5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06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5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2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68A7D-3245-8545-9FB9-2FC3ECF4A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82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4229-FDA3-419F-948E-EC3B542A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6809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E140-8BC8-449A-8EB6-5236A468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5C2E-AF49-4B3E-833F-5946220A398E}" type="datetime1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E766-E3A6-4451-8208-02143C37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41C4-DDAB-4C12-865A-AD93CBA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4920-2F4F-4D88-AD0A-053AE5A67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3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 flip="none" rotWithShape="1">
          <a:gsLst>
            <a:gs pos="0">
              <a:srgbClr val="FFFFFF"/>
            </a:gs>
            <a:gs pos="38000">
              <a:srgbClr val="FFFFFF"/>
            </a:gs>
            <a:gs pos="94000">
              <a:srgbClr val="E6E7E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3B26D9-E35B-41CA-0D25-25BB5B2C1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6763314" cy="381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7F7558-2EA2-D07C-14AD-F07CFEC8513F}"/>
              </a:ext>
            </a:extLst>
          </p:cNvPr>
          <p:cNvSpPr/>
          <p:nvPr userDrawn="1"/>
        </p:nvSpPr>
        <p:spPr>
          <a:xfrm>
            <a:off x="0" y="6019800"/>
            <a:ext cx="12192000" cy="838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BA96544-292B-E2A0-BC04-0E731D68E9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724" y="6077217"/>
            <a:ext cx="1284076" cy="723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6E45-3001-AFD5-EC78-971E747BF6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184473">
            <a:off x="2011023" y="1127791"/>
            <a:ext cx="1619250" cy="68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EF40F-3C33-DCF2-32BF-A72645BFDA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48200" y="4648200"/>
            <a:ext cx="2447925" cy="342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56AA07-F604-F4CA-76EE-A19FD17975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15200" y="4600575"/>
            <a:ext cx="200977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4884E-6D3B-83D4-40B0-0A3C0F7782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118138"/>
            <a:ext cx="1447800" cy="6415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F0CED-DFCE-31C5-378D-D20094D0B50F}"/>
              </a:ext>
            </a:extLst>
          </p:cNvPr>
          <p:cNvSpPr txBox="1"/>
          <p:nvPr userDrawn="1"/>
        </p:nvSpPr>
        <p:spPr>
          <a:xfrm>
            <a:off x="228600" y="6038850"/>
            <a:ext cx="2133600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association with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10545-F445-38F6-1D7F-0405510E9512}"/>
              </a:ext>
            </a:extLst>
          </p:cNvPr>
          <p:cNvSpPr txBox="1"/>
          <p:nvPr userDrawn="1"/>
        </p:nvSpPr>
        <p:spPr>
          <a:xfrm>
            <a:off x="228600" y="6465602"/>
            <a:ext cx="209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https://pdcconf.in/</a:t>
            </a:r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31D0724-65DE-F108-3C78-AF79FEBF0BC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038600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D5D44-E60C-2547-8087-D4A02D682EED}"/>
              </a:ext>
            </a:extLst>
          </p:cNvPr>
          <p:cNvSpPr txBox="1"/>
          <p:nvPr userDrawn="1"/>
        </p:nvSpPr>
        <p:spPr>
          <a:xfrm>
            <a:off x="10082373" y="35605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 us for FREE</a:t>
            </a:r>
          </a:p>
        </p:txBody>
      </p:sp>
    </p:spTree>
    <p:extLst>
      <p:ext uri="{BB962C8B-B14F-4D97-AF65-F5344CB8AC3E}">
        <p14:creationId xmlns:p14="http://schemas.microsoft.com/office/powerpoint/2010/main" val="108130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4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4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0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888F6-BCE7-534E-BDD0-205F11FBF9AB}" type="datetimeFigureOut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2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oai/acces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ai.azure.com/porta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948E3C-267E-99B6-0D98-9E9985BABE99}"/>
              </a:ext>
            </a:extLst>
          </p:cNvPr>
          <p:cNvSpPr txBox="1"/>
          <p:nvPr/>
        </p:nvSpPr>
        <p:spPr>
          <a:xfrm>
            <a:off x="6096000" y="6248400"/>
            <a:ext cx="62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https://www.meetup.com/bangaloreitproug/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3E6047-AF74-8BBD-5AB6-DA1B4B3E3F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0119" y="-1946560"/>
            <a:ext cx="10515600" cy="1325563"/>
          </a:xfrm>
        </p:spPr>
        <p:txBody>
          <a:bodyPr/>
          <a:lstStyle/>
          <a:p>
            <a:r>
              <a:rPr lang="en-US" dirty="0"/>
              <a:t>Bit</a:t>
            </a:r>
            <a:r>
              <a:rPr lang="en-US" baseline="0" dirty="0"/>
              <a:t> Pro 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352286" y="-149087"/>
            <a:ext cx="8838334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Azure Open AI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FFF1-4039-454A-E774-6824ED3F9ED3}"/>
              </a:ext>
            </a:extLst>
          </p:cNvPr>
          <p:cNvSpPr txBox="1"/>
          <p:nvPr/>
        </p:nvSpPr>
        <p:spPr>
          <a:xfrm>
            <a:off x="352286" y="1024826"/>
            <a:ext cx="6788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Community" panose="02000303040000020003" pitchFamily="2" charset="0"/>
              </a:rPr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An Azure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Access granted to Azure OpenAI in the desired Azure subscription.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Submit a request here - </a:t>
            </a:r>
            <a:r>
              <a:rPr lang="en-US" b="0" dirty="0">
                <a:effectLst/>
                <a:latin typeface="Community" panose="02000303040000020003" pitchFamily="2" charset="0"/>
                <a:hlinkClick r:id="rId3"/>
              </a:rPr>
              <a:t>aka.ms/oai/access</a:t>
            </a:r>
            <a:endParaRPr lang="en-US" b="0" dirty="0">
              <a:effectLst/>
              <a:latin typeface="Community" panose="02000303040000020003" pitchFamily="2" charset="0"/>
            </a:endParaRPr>
          </a:p>
          <a:p>
            <a:endParaRPr lang="en-US" b="0" dirty="0">
              <a:effectLst/>
              <a:latin typeface="Community" panose="02000303040000020003" pitchFamily="2" charset="0"/>
            </a:endParaRPr>
          </a:p>
          <a:p>
            <a:br>
              <a:rPr lang="en-US" b="0" dirty="0">
                <a:effectLst/>
                <a:latin typeface="Community" panose="02000303040000020003" pitchFamily="2" charset="0"/>
              </a:rPr>
            </a:br>
            <a:r>
              <a:rPr lang="en-US" b="1" dirty="0">
                <a:effectLst/>
                <a:latin typeface="Community" panose="02000303040000020003" pitchFamily="2" charset="0"/>
              </a:rPr>
              <a:t>Models</a:t>
            </a:r>
            <a:endParaRPr lang="en-US" b="1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E6A9548-A8F3-A19A-D852-8796D46B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88736"/>
              </p:ext>
            </p:extLst>
          </p:nvPr>
        </p:nvGraphicFramePr>
        <p:xfrm>
          <a:off x="441738" y="3160644"/>
          <a:ext cx="9248914" cy="239405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76521">
                  <a:extLst>
                    <a:ext uri="{9D8B030D-6E8A-4147-A177-3AD203B41FA5}">
                      <a16:colId xmlns:a16="http://schemas.microsoft.com/office/drawing/2014/main" val="4136940017"/>
                    </a:ext>
                  </a:extLst>
                </a:gridCol>
                <a:gridCol w="7972393">
                  <a:extLst>
                    <a:ext uri="{9D8B030D-6E8A-4147-A177-3AD203B41FA5}">
                      <a16:colId xmlns:a16="http://schemas.microsoft.com/office/drawing/2014/main" val="1476494828"/>
                    </a:ext>
                  </a:extLst>
                </a:gridCol>
              </a:tblGrid>
              <a:tr h="313791">
                <a:tc>
                  <a:txBody>
                    <a:bodyPr/>
                    <a:lstStyle/>
                    <a:p>
                      <a:r>
                        <a:rPr lang="en-US" sz="1400" dirty="0"/>
                        <a:t>Model Family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45408"/>
                  </a:ext>
                </a:extLst>
              </a:tr>
              <a:tr h="46493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GPT-4 (preview)</a:t>
                      </a:r>
                      <a:endParaRPr lang="en-US" sz="1400" dirty="0">
                        <a:effectLst/>
                        <a:latin typeface="Community" panose="02000303040000020003" pitchFamily="2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Drastic improvement on GPT-3.5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76328"/>
                  </a:ext>
                </a:extLst>
              </a:tr>
              <a:tr h="27488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GPT-3</a:t>
                      </a:r>
                      <a:endParaRPr lang="en-US" sz="1400" dirty="0">
                        <a:effectLst/>
                        <a:latin typeface="Community" panose="02000303040000020003" pitchFamily="2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series of models that can understand and generate natural language. 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65975"/>
                  </a:ext>
                </a:extLst>
              </a:tr>
              <a:tr h="2714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Codex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series of models that can understand and generate code, including translating natural language to code.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Community" panose="0200030304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9612"/>
                  </a:ext>
                </a:extLst>
              </a:tr>
              <a:tr h="841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Embeddings</a:t>
                      </a:r>
                    </a:p>
                    <a:p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set of models that can understand and use embeddings. </a:t>
                      </a: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</a:b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An embedding is a special format of data representation that can be easily utilized by machine learning models and algorithms. 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2532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A8DD8-E3EF-FDBC-6F6D-E849CE30730D}"/>
              </a:ext>
            </a:extLst>
          </p:cNvPr>
          <p:cNvSpPr txBox="1"/>
          <p:nvPr/>
        </p:nvSpPr>
        <p:spPr>
          <a:xfrm>
            <a:off x="352286" y="5920786"/>
            <a:ext cx="3305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Community" panose="02000303040000020003" pitchFamily="2" charset="0"/>
              </a:rPr>
              <a:t>Open AI Studio in Azure</a:t>
            </a:r>
          </a:p>
          <a:p>
            <a:r>
              <a:rPr lang="en-US" b="0" dirty="0">
                <a:effectLst/>
                <a:latin typeface="Community" panose="02000303040000020003" pitchFamily="2" charset="0"/>
                <a:hlinkClick r:id="rId4"/>
              </a:rPr>
              <a:t>https://oai.azure.com/portal/</a:t>
            </a:r>
            <a:endParaRPr lang="en-US" b="0" dirty="0">
              <a:effectLst/>
              <a:latin typeface="Community" panose="0200030304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4688-2B99-472F-3B90-C60CB872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3" y="-1840741"/>
            <a:ext cx="10515600" cy="1325563"/>
          </a:xfrm>
        </p:spPr>
        <p:txBody>
          <a:bodyPr/>
          <a:lstStyle/>
          <a:p>
            <a:r>
              <a:rPr lang="en-US" dirty="0"/>
              <a:t>Azure</a:t>
            </a:r>
            <a:r>
              <a:rPr lang="en-US" baseline="0" dirty="0"/>
              <a:t> OAI 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CE51-AB0E-0805-853E-25EC0D13E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189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7C0B-5A62-3658-B2CF-194BDBA3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40" y="1906034"/>
            <a:ext cx="4023360" cy="1518523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ommunity" panose="02000303040000020003" pitchFamily="2" charset="0"/>
              </a:rPr>
              <a:t>Thank you!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006A6B-147F-C8A5-8781-45B039049143}"/>
              </a:ext>
            </a:extLst>
          </p:cNvPr>
          <p:cNvSpPr txBox="1">
            <a:spLocks/>
          </p:cNvSpPr>
          <p:nvPr/>
        </p:nvSpPr>
        <p:spPr>
          <a:xfrm>
            <a:off x="269940" y="2478483"/>
            <a:ext cx="8377457" cy="3257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Community" panose="02000303040000020003" pitchFamily="2" charset="0"/>
              </a:rPr>
              <a:t>Get the slide deck and code samples on:</a:t>
            </a:r>
            <a:br>
              <a:rPr lang="en-US" sz="2800" dirty="0">
                <a:latin typeface="Community" panose="02000303040000020003" pitchFamily="2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mmunity" panose="02000303040000020003" pitchFamily="2" charset="0"/>
              </a:rPr>
              <a:t>https://github.com/prateekkumarsingh/presentations  </a:t>
            </a:r>
          </a:p>
        </p:txBody>
      </p:sp>
    </p:spTree>
    <p:extLst>
      <p:ext uri="{BB962C8B-B14F-4D97-AF65-F5344CB8AC3E}">
        <p14:creationId xmlns:p14="http://schemas.microsoft.com/office/powerpoint/2010/main" val="100520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CE51-AB0E-0805-853E-25EC0D13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989"/>
          <a:stretch/>
        </p:blipFill>
        <p:spPr>
          <a:xfrm>
            <a:off x="3527607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7C0B-5A62-3658-B2CF-194BDBA3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057387"/>
            <a:ext cx="587339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ommunity" panose="02000303040000020003" pitchFamily="2" charset="0"/>
              </a:rPr>
              <a:t>Generative AI</a:t>
            </a:r>
            <a:br>
              <a:rPr lang="en-US" sz="4800" dirty="0">
                <a:latin typeface="Community" panose="02000303040000020003" pitchFamily="2" charset="0"/>
              </a:rPr>
            </a:br>
            <a:r>
              <a:rPr lang="en-US" sz="4800" dirty="0">
                <a:latin typeface="Community" panose="02000303040000020003" pitchFamily="2" charset="0"/>
              </a:rPr>
              <a:t>using Azure OpenAI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9B27A-E1BC-559B-30ED-4DDCBE7DA368}"/>
              </a:ext>
            </a:extLst>
          </p:cNvPr>
          <p:cNvSpPr txBox="1">
            <a:spLocks/>
          </p:cNvSpPr>
          <p:nvPr/>
        </p:nvSpPr>
        <p:spPr>
          <a:xfrm>
            <a:off x="505286" y="3350039"/>
            <a:ext cx="732889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accent5">
                  <a:lumMod val="75000"/>
                </a:schemeClr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8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1A8F8-1521-E4DA-C34A-043BEF65EFAB}"/>
              </a:ext>
            </a:extLst>
          </p:cNvPr>
          <p:cNvGrpSpPr/>
          <p:nvPr/>
        </p:nvGrpSpPr>
        <p:grpSpPr>
          <a:xfrm>
            <a:off x="8240614" y="3912180"/>
            <a:ext cx="15158853" cy="2214396"/>
            <a:chOff x="5512404" y="2855512"/>
            <a:chExt cx="18420014" cy="271521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FC2E5DB5-1032-46BC-675D-972D1FCE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512404" y="3661158"/>
              <a:ext cx="718972" cy="718973"/>
            </a:xfrm>
            <a:prstGeom prst="rect">
              <a:avLst/>
            </a:prstGeom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D86D8968-0D13-06E9-D14F-C39DB7A4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637128" y="4380131"/>
              <a:ext cx="469525" cy="458772"/>
            </a:xfrm>
            <a:prstGeom prst="rect">
              <a:avLst/>
            </a:prstGeom>
          </p:spPr>
        </p:pic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8E25E2D7-5C71-2356-CDED-12F7EE3E9A3C}"/>
                </a:ext>
              </a:extLst>
            </p:cNvPr>
            <p:cNvSpPr txBox="1"/>
            <p:nvPr/>
          </p:nvSpPr>
          <p:spPr>
            <a:xfrm>
              <a:off x="6314410" y="2855512"/>
              <a:ext cx="5266169" cy="1437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6"/>
                </a:lnSpc>
                <a:spcBef>
                  <a:spcPct val="0"/>
                </a:spcBef>
              </a:pPr>
              <a:r>
                <a:rPr lang="en-US" sz="2400" dirty="0">
                  <a:latin typeface="Community" panose="02000303040000020003" pitchFamily="2" charset="0"/>
                </a:rPr>
                <a:t>/in/prateekkumarsingh</a:t>
              </a:r>
            </a:p>
            <a:p>
              <a:pPr>
                <a:lnSpc>
                  <a:spcPts val="4816"/>
                </a:lnSpc>
                <a:spcBef>
                  <a:spcPct val="0"/>
                </a:spcBef>
              </a:pPr>
              <a:endParaRPr lang="en-US" sz="2400" spc="-72" dirty="0">
                <a:latin typeface="+mj-lt"/>
              </a:endParaRPr>
            </a:p>
          </p:txBody>
        </p:sp>
        <p:pic>
          <p:nvPicPr>
            <p:cNvPr id="6" name="Picture 26">
              <a:extLst>
                <a:ext uri="{FF2B5EF4-FFF2-40B4-BE49-F238E27FC236}">
                  <a16:creationId xmlns:a16="http://schemas.microsoft.com/office/drawing/2014/main" id="{1C266DE9-B9A8-E288-26DF-D14D98D1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433" r="15352" b="37542"/>
            <a:stretch>
              <a:fillRect/>
            </a:stretch>
          </p:blipFill>
          <p:spPr>
            <a:xfrm>
              <a:off x="5512404" y="5083363"/>
              <a:ext cx="658769" cy="44487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83CE142-3CFE-FD30-9F75-F2628DCE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374" y="3085850"/>
              <a:ext cx="439032" cy="43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0DDFB2-5EB7-B1BB-3EDB-A5718B86BB5C}"/>
                </a:ext>
              </a:extLst>
            </p:cNvPr>
            <p:cNvSpPr txBox="1"/>
            <p:nvPr/>
          </p:nvSpPr>
          <p:spPr>
            <a:xfrm>
              <a:off x="6314410" y="4234625"/>
              <a:ext cx="17618008" cy="671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2"/>
                </a:lnSpc>
                <a:spcBef>
                  <a:spcPct val="0"/>
                </a:spcBef>
              </a:pPr>
              <a:r>
                <a:rPr lang="en-US" sz="2400" dirty="0">
                  <a:latin typeface="Barlow Bold"/>
                </a:rPr>
                <a:t>/</a:t>
              </a:r>
              <a:r>
                <a:rPr lang="en-US" sz="2400" dirty="0">
                  <a:latin typeface="Community" panose="02000303040000020003" pitchFamily="2" charset="0"/>
                </a:rPr>
                <a:t>prateekkumarsingh</a:t>
              </a:r>
            </a:p>
          </p:txBody>
        </p:sp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5732A619-9077-7969-83EB-8A95A0CA7224}"/>
                </a:ext>
              </a:extLst>
            </p:cNvPr>
            <p:cNvSpPr txBox="1"/>
            <p:nvPr/>
          </p:nvSpPr>
          <p:spPr>
            <a:xfrm>
              <a:off x="6314410" y="4906371"/>
              <a:ext cx="17457856" cy="664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30"/>
                </a:lnSpc>
                <a:spcBef>
                  <a:spcPct val="0"/>
                </a:spcBef>
              </a:pPr>
              <a:r>
                <a:rPr lang="en-US" sz="2400" dirty="0" err="1">
                  <a:latin typeface="Community" panose="02000303040000020003" pitchFamily="2" charset="0"/>
                </a:rPr>
                <a:t>leanpub.com</a:t>
              </a:r>
              <a:r>
                <a:rPr lang="en-US" sz="2400" dirty="0">
                  <a:latin typeface="Community" panose="02000303040000020003" pitchFamily="2" charset="0"/>
                </a:rPr>
                <a:t>/b/books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DC546277-12E8-0695-5CD4-802E658493DC}"/>
                </a:ext>
              </a:extLst>
            </p:cNvPr>
            <p:cNvSpPr txBox="1"/>
            <p:nvPr/>
          </p:nvSpPr>
          <p:spPr>
            <a:xfrm>
              <a:off x="6314410" y="3574037"/>
              <a:ext cx="17618008" cy="6761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2"/>
                </a:lnSpc>
                <a:spcBef>
                  <a:spcPct val="0"/>
                </a:spcBef>
              </a:pPr>
              <a:r>
                <a:rPr lang="en-US" sz="2400" dirty="0">
                  <a:latin typeface="Community" panose="02000303040000020003" pitchFamily="2" charset="0"/>
                </a:rPr>
                <a:t>@</a:t>
              </a:r>
              <a:r>
                <a:rPr lang="en-US" sz="2400" dirty="0" err="1">
                  <a:latin typeface="Community" panose="02000303040000020003" pitchFamily="2" charset="0"/>
                </a:rPr>
                <a:t>singhprateik</a:t>
              </a:r>
              <a:endParaRPr lang="en-US" sz="2400" dirty="0">
                <a:latin typeface="Community" panose="02000303040000020003" pitchFamily="2" charset="0"/>
              </a:endParaRPr>
            </a:p>
          </p:txBody>
        </p: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E5F958DF-D40E-71C7-44B0-6F2727121F35}"/>
              </a:ext>
            </a:extLst>
          </p:cNvPr>
          <p:cNvSpPr txBox="1"/>
          <p:nvPr/>
        </p:nvSpPr>
        <p:spPr>
          <a:xfrm>
            <a:off x="385473" y="-101114"/>
            <a:ext cx="769377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800" b="1" spc="-126" dirty="0">
                <a:solidFill>
                  <a:schemeClr val="bg1"/>
                </a:solidFill>
                <a:latin typeface="Barlow Medium"/>
              </a:rPr>
              <a:t>Introduction</a:t>
            </a:r>
          </a:p>
        </p:txBody>
      </p:sp>
      <p:pic>
        <p:nvPicPr>
          <p:cNvPr id="12" name="Picture 11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8DC552D-6A1F-67FB-1448-937DDD504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860" y="562460"/>
            <a:ext cx="2092545" cy="2089892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AB15AE77-30DB-48E3-ECA0-63440AC6CCE5}"/>
              </a:ext>
            </a:extLst>
          </p:cNvPr>
          <p:cNvSpPr txBox="1"/>
          <p:nvPr/>
        </p:nvSpPr>
        <p:spPr>
          <a:xfrm>
            <a:off x="4373803" y="2941678"/>
            <a:ext cx="5004586" cy="4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8"/>
              </a:lnSpc>
              <a:spcBef>
                <a:spcPct val="0"/>
              </a:spcBef>
            </a:pPr>
            <a:r>
              <a:rPr lang="en-US" sz="2000" b="1" spc="-69" dirty="0">
                <a:solidFill>
                  <a:srgbClr val="000000"/>
                </a:solidFill>
                <a:latin typeface="Barlow Bold"/>
              </a:rPr>
              <a:t>TECH. WRITER FOR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1FA3A15-0F44-CC90-3641-7F05482762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670" b="9670"/>
          <a:stretch>
            <a:fillRect/>
          </a:stretch>
        </p:blipFill>
        <p:spPr>
          <a:xfrm>
            <a:off x="4386088" y="4511809"/>
            <a:ext cx="1681782" cy="724542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4BDC43B-9F0E-9945-41F0-E72A3C08364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73803" y="3667809"/>
            <a:ext cx="1681782" cy="68897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7BAA7B0-8CAB-4DA0-58AA-750E210E36A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017" b="4017"/>
          <a:stretch>
            <a:fillRect/>
          </a:stretch>
        </p:blipFill>
        <p:spPr>
          <a:xfrm>
            <a:off x="4373804" y="5391379"/>
            <a:ext cx="1681782" cy="6932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9E2CF2-0F99-D409-A2C0-150405B1D58B}"/>
              </a:ext>
            </a:extLst>
          </p:cNvPr>
          <p:cNvGrpSpPr/>
          <p:nvPr/>
        </p:nvGrpSpPr>
        <p:grpSpPr>
          <a:xfrm>
            <a:off x="222393" y="21252"/>
            <a:ext cx="7038499" cy="2716639"/>
            <a:chOff x="212487" y="2861859"/>
            <a:chExt cx="7038499" cy="2716639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70231A1-990B-8316-A381-04EA86FD4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314859" y="3613952"/>
              <a:ext cx="1172078" cy="1944961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0BE6010-3B11-0121-D2B9-10F66D56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733080" y="3613952"/>
              <a:ext cx="1458540" cy="1964546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BE4C4579-ECEA-5120-1DCC-EA2B1F9002EC}"/>
                </a:ext>
              </a:extLst>
            </p:cNvPr>
            <p:cNvSpPr txBox="1"/>
            <p:nvPr/>
          </p:nvSpPr>
          <p:spPr>
            <a:xfrm>
              <a:off x="212487" y="2861859"/>
              <a:ext cx="3661923" cy="493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28"/>
                </a:lnSpc>
                <a:spcBef>
                  <a:spcPct val="0"/>
                </a:spcBef>
              </a:pPr>
              <a:r>
                <a:rPr lang="en-US" sz="2000" b="1" spc="-69" dirty="0">
                  <a:solidFill>
                    <a:srgbClr val="000000"/>
                  </a:solidFill>
                  <a:latin typeface="Barlow Bold"/>
                </a:rPr>
                <a:t>BOOKS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0ADA30-81A2-9226-915F-DDA02B09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2487" y="3613952"/>
              <a:ext cx="1378183" cy="1964546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441B349A-C350-B6D8-C0EC-224486557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6005" y="3591806"/>
              <a:ext cx="1243313" cy="1986692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0429CDC-64FE-7CF8-2936-383ACCD4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673" y="3591042"/>
              <a:ext cx="1243313" cy="1986693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E5F9E88-1663-2DD8-56B0-BDC6E87577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979" y="3558429"/>
            <a:ext cx="3265313" cy="2526225"/>
          </a:xfrm>
          <a:prstGeom prst="rect">
            <a:avLst/>
          </a:prstGeom>
          <a:ln w="3175">
            <a:solidFill>
              <a:schemeClr val="dk1"/>
            </a:solidFill>
          </a:ln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40FB6182-0795-462B-C38E-EC30D0633093}"/>
              </a:ext>
            </a:extLst>
          </p:cNvPr>
          <p:cNvSpPr txBox="1"/>
          <p:nvPr/>
        </p:nvSpPr>
        <p:spPr>
          <a:xfrm>
            <a:off x="222393" y="2946195"/>
            <a:ext cx="5004586" cy="4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8"/>
              </a:lnSpc>
              <a:spcBef>
                <a:spcPct val="0"/>
              </a:spcBef>
            </a:pPr>
            <a:r>
              <a:rPr lang="en-US" sz="2000" b="1" spc="-69" dirty="0">
                <a:solidFill>
                  <a:srgbClr val="000000"/>
                </a:solidFill>
                <a:latin typeface="Barlow Bold"/>
              </a:rPr>
              <a:t>COURSE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DE612216-040F-618A-8273-A50544C4AFDC}"/>
              </a:ext>
            </a:extLst>
          </p:cNvPr>
          <p:cNvSpPr txBox="1">
            <a:spLocks/>
          </p:cNvSpPr>
          <p:nvPr/>
        </p:nvSpPr>
        <p:spPr>
          <a:xfrm>
            <a:off x="8717107" y="2764003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effectLst/>
                <a:latin typeface="Community" panose="02000303040000020003" pitchFamily="2" charset="0"/>
              </a:rPr>
              <a:t>PRATEEK SINGH</a:t>
            </a:r>
            <a:endParaRPr lang="en-US" b="1" dirty="0">
              <a:latin typeface="Community" panose="02000303040000020003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C5363F-0866-D17D-528B-BC6F072A6B2B}"/>
              </a:ext>
            </a:extLst>
          </p:cNvPr>
          <p:cNvGrpSpPr/>
          <p:nvPr/>
        </p:nvGrpSpPr>
        <p:grpSpPr>
          <a:xfrm>
            <a:off x="8240614" y="3188540"/>
            <a:ext cx="3620824" cy="683145"/>
            <a:chOff x="6620540" y="7396066"/>
            <a:chExt cx="3620824" cy="683145"/>
          </a:xfrm>
        </p:grpSpPr>
        <p:sp>
          <p:nvSpPr>
            <p:cNvPr id="28" name="Content Placeholder 4">
              <a:extLst>
                <a:ext uri="{FF2B5EF4-FFF2-40B4-BE49-F238E27FC236}">
                  <a16:creationId xmlns:a16="http://schemas.microsoft.com/office/drawing/2014/main" id="{71FC4C27-24C3-813A-04CA-677256FECBF7}"/>
                </a:ext>
              </a:extLst>
            </p:cNvPr>
            <p:cNvSpPr txBox="1">
              <a:spLocks/>
            </p:cNvSpPr>
            <p:nvPr/>
          </p:nvSpPr>
          <p:spPr>
            <a:xfrm>
              <a:off x="6620540" y="7396066"/>
              <a:ext cx="3620824" cy="6831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86DB4"/>
                </a:buClr>
                <a:buSzPct val="150000"/>
                <a:buNone/>
              </a:pPr>
              <a:r>
                <a:rPr lang="en-US" sz="1600" b="1" dirty="0">
                  <a:latin typeface="Community" panose="02000303040000020003" pitchFamily="2" charset="0"/>
                </a:rPr>
                <a:t>Staff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latin typeface="Community" panose="02000303040000020003" pitchFamily="2" charset="0"/>
                </a:rPr>
                <a:t>Software Engineer @ LinkedIn 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82592BB-E9AC-7377-13A8-4CE740723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481" y="7439929"/>
              <a:ext cx="239883" cy="23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BFF60565-1D04-BF91-5EFF-77BC269D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13825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8">
            <a:extLst>
              <a:ext uri="{FF2B5EF4-FFF2-40B4-BE49-F238E27FC236}">
                <a16:creationId xmlns:a16="http://schemas.microsoft.com/office/drawing/2014/main" id="{A851C957-8EF5-B4A8-37F6-5C4E604A6E9E}"/>
              </a:ext>
            </a:extLst>
          </p:cNvPr>
          <p:cNvSpPr txBox="1"/>
          <p:nvPr/>
        </p:nvSpPr>
        <p:spPr>
          <a:xfrm>
            <a:off x="315758" y="-100599"/>
            <a:ext cx="769377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800" b="1" spc="-126" dirty="0">
                <a:latin typeface="Community" panose="02000303040000020003" pitchFamily="2" charset="0"/>
              </a:rPr>
              <a:t>Agenda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F2E039-0559-BB63-3009-51D50823DEF7}"/>
              </a:ext>
            </a:extLst>
          </p:cNvPr>
          <p:cNvGrpSpPr/>
          <p:nvPr/>
        </p:nvGrpSpPr>
        <p:grpSpPr>
          <a:xfrm>
            <a:off x="581104" y="1620078"/>
            <a:ext cx="10660052" cy="4130377"/>
            <a:chOff x="1018426" y="1739116"/>
            <a:chExt cx="10155148" cy="37827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5AB246-98C9-4B26-8379-FC9BC4C2A9D4}"/>
                </a:ext>
              </a:extLst>
            </p:cNvPr>
            <p:cNvGrpSpPr/>
            <p:nvPr/>
          </p:nvGrpSpPr>
          <p:grpSpPr>
            <a:xfrm>
              <a:off x="1018426" y="1739116"/>
              <a:ext cx="10155148" cy="3782739"/>
              <a:chOff x="673814" y="1611604"/>
              <a:chExt cx="10839789" cy="403776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A5D0B8-E6C6-480F-B9BB-937F50B97290}"/>
                  </a:ext>
                </a:extLst>
              </p:cNvPr>
              <p:cNvGrpSpPr/>
              <p:nvPr/>
            </p:nvGrpSpPr>
            <p:grpSpPr>
              <a:xfrm>
                <a:off x="673814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24A4BB-8B5D-42B5-8B42-89708F193250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39C1D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" name="Trapezoid 7">
                  <a:extLst>
                    <a:ext uri="{FF2B5EF4-FFF2-40B4-BE49-F238E27FC236}">
                      <a16:creationId xmlns:a16="http://schemas.microsoft.com/office/drawing/2014/main" id="{A0B36B64-717B-45AE-B18F-03F2AD3A3106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3B413D-E383-4608-A835-FD44799001B5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1468307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39C1DB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C29EA-CFE3-4CA5-9434-0399D39E4DA1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Gentle Intro to Generative AI?  </a:t>
                  </a:r>
                  <a:b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</a:br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And use cases.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FDD65CD-6D9A-42A8-9EDC-CC9B2A9F7979}"/>
                  </a:ext>
                </a:extLst>
              </p:cNvPr>
              <p:cNvGrpSpPr/>
              <p:nvPr/>
            </p:nvGrpSpPr>
            <p:grpSpPr>
              <a:xfrm>
                <a:off x="9046795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747502-FADD-4794-AC8A-E90278285063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B461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6" name="Trapezoid 35">
                  <a:extLst>
                    <a:ext uri="{FF2B5EF4-FFF2-40B4-BE49-F238E27FC236}">
                      <a16:creationId xmlns:a16="http://schemas.microsoft.com/office/drawing/2014/main" id="{989F63B4-EC76-4E0B-8E2A-A628CE1D2FAB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D9FA6C-5A54-4DCF-9CED-5B72C5A70DF4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807969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B461A5"/>
                      </a:solidFill>
                    </a:rPr>
                    <a:t>Demo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7BC09F0-FB55-4F41-AA87-45FD27E0B637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Simple Python Program to use OpenAI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B2CA992-5B1E-41B4-B656-256C25C5425A}"/>
                  </a:ext>
                </a:extLst>
              </p:cNvPr>
              <p:cNvGrpSpPr/>
              <p:nvPr/>
            </p:nvGrpSpPr>
            <p:grpSpPr>
              <a:xfrm>
                <a:off x="6123932" y="1611604"/>
                <a:ext cx="2598678" cy="4037763"/>
                <a:chOff x="443764" y="1107882"/>
                <a:chExt cx="2598677" cy="4037763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23F682-7945-48C6-BF72-0FC4742FD056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6871B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30" name="Trapezoid 29">
                  <a:extLst>
                    <a:ext uri="{FF2B5EF4-FFF2-40B4-BE49-F238E27FC236}">
                      <a16:creationId xmlns:a16="http://schemas.microsoft.com/office/drawing/2014/main" id="{7DC94701-12FC-43E2-9C42-87176EB84722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AB5552-C165-4B7B-A733-12C5DE107AD2}"/>
                    </a:ext>
                  </a:extLst>
                </p:cNvPr>
                <p:cNvSpPr txBox="1"/>
                <p:nvPr/>
              </p:nvSpPr>
              <p:spPr>
                <a:xfrm>
                  <a:off x="443764" y="3105590"/>
                  <a:ext cx="1754467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6871B6"/>
                      </a:solidFill>
                    </a:rPr>
                    <a:t>Getting Started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47D15C-3AF4-412C-A7D7-1F4B1CCAA8CE}"/>
                    </a:ext>
                  </a:extLst>
                </p:cNvPr>
                <p:cNvSpPr txBox="1"/>
                <p:nvPr/>
              </p:nvSpPr>
              <p:spPr>
                <a:xfrm>
                  <a:off x="479112" y="3479134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Getting Started with Azure OpenAI Service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EA19DB-F871-4E61-A465-43BDC7FCEE26}"/>
                  </a:ext>
                </a:extLst>
              </p:cNvPr>
              <p:cNvGrpSpPr/>
              <p:nvPr/>
            </p:nvGrpSpPr>
            <p:grpSpPr>
              <a:xfrm>
                <a:off x="3464807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642BF1-1BCB-4628-A0BF-62675862ECCD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5191C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4" name="Trapezoid 23">
                  <a:extLst>
                    <a:ext uri="{FF2B5EF4-FFF2-40B4-BE49-F238E27FC236}">
                      <a16:creationId xmlns:a16="http://schemas.microsoft.com/office/drawing/2014/main" id="{A778F417-E7E0-4BC2-A4C4-5F6B2B727B19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9E9AAE-F5AF-4187-B145-B436C05C0992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1130404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5191CE"/>
                      </a:solidFill>
                    </a:rPr>
                    <a:t>Concepts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976512-4C12-405E-AEDF-31FE33AEFB64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Important terminologies and Concepts</a:t>
                  </a:r>
                </a:p>
              </p:txBody>
            </p:sp>
          </p:grpSp>
        </p:grpSp>
        <p:pic>
          <p:nvPicPr>
            <p:cNvPr id="12" name="Graphic 11" descr="Information outline">
              <a:extLst>
                <a:ext uri="{FF2B5EF4-FFF2-40B4-BE49-F238E27FC236}">
                  <a16:creationId xmlns:a16="http://schemas.microsoft.com/office/drawing/2014/main" id="{223240DF-7C27-6478-423F-83EAE835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0164" y="3090614"/>
              <a:ext cx="483431" cy="483431"/>
            </a:xfrm>
            <a:prstGeom prst="rect">
              <a:avLst/>
            </a:prstGeom>
          </p:spPr>
        </p:pic>
        <p:pic>
          <p:nvPicPr>
            <p:cNvPr id="15" name="Graphic 14" descr="Head with gears outline">
              <a:extLst>
                <a:ext uri="{FF2B5EF4-FFF2-40B4-BE49-F238E27FC236}">
                  <a16:creationId xmlns:a16="http://schemas.microsoft.com/office/drawing/2014/main" id="{67B2AF63-F641-53ED-7C5D-8B0F0B28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21307" y="3090614"/>
              <a:ext cx="483431" cy="483431"/>
            </a:xfrm>
            <a:prstGeom prst="rect">
              <a:avLst/>
            </a:prstGeom>
          </p:spPr>
        </p:pic>
        <p:pic>
          <p:nvPicPr>
            <p:cNvPr id="25" name="Graphic 24" descr="Rocket outline">
              <a:extLst>
                <a:ext uri="{FF2B5EF4-FFF2-40B4-BE49-F238E27FC236}">
                  <a16:creationId xmlns:a16="http://schemas.microsoft.com/office/drawing/2014/main" id="{253514FB-3288-D149-3B52-A153AA73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7164" y="3120084"/>
              <a:ext cx="483431" cy="483431"/>
            </a:xfrm>
            <a:prstGeom prst="rect">
              <a:avLst/>
            </a:prstGeom>
          </p:spPr>
        </p:pic>
        <p:pic>
          <p:nvPicPr>
            <p:cNvPr id="37" name="Graphic 36" descr="Programmer female outline">
              <a:extLst>
                <a:ext uri="{FF2B5EF4-FFF2-40B4-BE49-F238E27FC236}">
                  <a16:creationId xmlns:a16="http://schemas.microsoft.com/office/drawing/2014/main" id="{73EA095E-01D5-FEC1-81D6-16541DED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2823" y="3090613"/>
              <a:ext cx="483431" cy="48343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9602E3-A89C-04E8-E43E-7C15F9DC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2" y="-1431943"/>
            <a:ext cx="10515600" cy="7680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1195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654305" y="1491722"/>
            <a:ext cx="5251450" cy="4251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600" b="1" spc="-126" dirty="0">
                <a:latin typeface="Community" panose="02000303040000020003" pitchFamily="2" charset="0"/>
              </a:rPr>
              <a:t>Gentle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Introduction 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to 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Generative AI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pic>
        <p:nvPicPr>
          <p:cNvPr id="1032" name="Picture 8" descr="Andre Retterath on Twitter: &quot;What are the best AI memes? I'll start 👇&quot; /  Twitter">
            <a:extLst>
              <a:ext uri="{FF2B5EF4-FFF2-40B4-BE49-F238E27FC236}">
                <a16:creationId xmlns:a16="http://schemas.microsoft.com/office/drawing/2014/main" id="{D158E217-1CB2-EC4C-C122-A3FB3525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9" y="-90652"/>
            <a:ext cx="5390282" cy="70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2F7583-1145-2B17-0A34-FD33B44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4093"/>
            <a:ext cx="10515600" cy="1325563"/>
          </a:xfrm>
        </p:spPr>
        <p:txBody>
          <a:bodyPr/>
          <a:lstStyle/>
          <a:p>
            <a:r>
              <a:rPr lang="en-US" dirty="0"/>
              <a:t>Gentle Intro to </a:t>
            </a:r>
            <a:r>
              <a:rPr lang="en-US" dirty="0" err="1"/>
              <a:t>GenAI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4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55970" y="0"/>
            <a:ext cx="7516430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b="1" spc="-126" dirty="0">
                <a:latin typeface="Community" panose="02000303040000020003" pitchFamily="2" charset="0"/>
              </a:rPr>
              <a:t>What is Generative AI?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4CE3CA-1B58-1C32-F591-EF8F17BF34B1}"/>
              </a:ext>
            </a:extLst>
          </p:cNvPr>
          <p:cNvGrpSpPr/>
          <p:nvPr/>
        </p:nvGrpSpPr>
        <p:grpSpPr>
          <a:xfrm>
            <a:off x="3074671" y="2072969"/>
            <a:ext cx="5451565" cy="2701272"/>
            <a:chOff x="2869474" y="1413047"/>
            <a:chExt cx="5451565" cy="2701272"/>
          </a:xfrm>
        </p:grpSpPr>
        <p:pic>
          <p:nvPicPr>
            <p:cNvPr id="2054" name="Picture 6" descr="ChatGPT Logo - Chat gpt Icon on Black and Green Background 21608788 Vector  Art at Vecteezy">
              <a:extLst>
                <a:ext uri="{FF2B5EF4-FFF2-40B4-BE49-F238E27FC236}">
                  <a16:creationId xmlns:a16="http://schemas.microsoft.com/office/drawing/2014/main" id="{FD175022-D1D5-5281-ABB8-7F7C152A96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3" b="-1678"/>
            <a:stretch/>
          </p:blipFill>
          <p:spPr bwMode="auto">
            <a:xfrm>
              <a:off x="2869474" y="1608969"/>
              <a:ext cx="2312126" cy="23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ChatGPT Logo - Chat gpt Icon on Black and Green Background 21608788 Vector  Art at Vecteezy">
              <a:extLst>
                <a:ext uri="{FF2B5EF4-FFF2-40B4-BE49-F238E27FC236}">
                  <a16:creationId xmlns:a16="http://schemas.microsoft.com/office/drawing/2014/main" id="{FCAC2A4D-FCA6-D43A-D614-90FCFC693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3" t="7363" r="3263" b="6524"/>
            <a:stretch/>
          </p:blipFill>
          <p:spPr bwMode="auto">
            <a:xfrm>
              <a:off x="5643154" y="1413047"/>
              <a:ext cx="2677885" cy="270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83DA1B-8347-E62E-F150-3631DD600EF7}"/>
              </a:ext>
            </a:extLst>
          </p:cNvPr>
          <p:cNvGrpSpPr/>
          <p:nvPr/>
        </p:nvGrpSpPr>
        <p:grpSpPr>
          <a:xfrm>
            <a:off x="1150991" y="1935273"/>
            <a:ext cx="10104487" cy="3808999"/>
            <a:chOff x="1189326" y="2133229"/>
            <a:chExt cx="10104487" cy="3808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4D99-63DA-2109-0237-C75711322C4C}"/>
                </a:ext>
              </a:extLst>
            </p:cNvPr>
            <p:cNvSpPr txBox="1"/>
            <p:nvPr/>
          </p:nvSpPr>
          <p:spPr>
            <a:xfrm>
              <a:off x="4242322" y="2248909"/>
              <a:ext cx="705149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0" dirty="0">
                  <a:effectLst/>
                  <a:latin typeface="Community" panose="02000303040000020003" pitchFamily="2" charset="0"/>
                </a:rPr>
                <a:t>Refers to the ability of the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model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 to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create new and original content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. </a:t>
              </a:r>
              <a:r>
                <a:rPr lang="en-US" sz="3600" dirty="0">
                  <a:latin typeface="Community" panose="02000303040000020003" pitchFamily="2" charset="0"/>
                </a:rPr>
                <a:t> 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Based on a user-input and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context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 also known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prompt</a:t>
              </a:r>
              <a:r>
                <a:rPr lang="en-US" sz="3600" dirty="0">
                  <a:effectLst/>
                  <a:latin typeface="Community" panose="02000303040000020003" pitchFamily="2" charset="0"/>
                </a:rPr>
                <a:t>.</a:t>
              </a:r>
            </a:p>
            <a:p>
              <a:endParaRPr lang="en-US" sz="3600" dirty="0">
                <a:latin typeface="Community" panose="02000303040000020003" pitchFamily="2" charset="0"/>
              </a:endParaRPr>
            </a:p>
            <a:p>
              <a:r>
                <a:rPr lang="en-US" sz="3600" b="0" dirty="0">
                  <a:effectLst/>
                  <a:latin typeface="Community" panose="02000303040000020003" pitchFamily="2" charset="0"/>
                </a:rPr>
                <a:t>Artificial Intelligence</a:t>
              </a:r>
            </a:p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AC99-EFA4-5990-349C-23BBB81C01DF}"/>
                </a:ext>
              </a:extLst>
            </p:cNvPr>
            <p:cNvSpPr txBox="1"/>
            <p:nvPr/>
          </p:nvSpPr>
          <p:spPr>
            <a:xfrm>
              <a:off x="1189326" y="2133229"/>
              <a:ext cx="6397749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Generative</a:t>
              </a: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r>
                <a:rPr lang="en-US" sz="3600" b="0" dirty="0">
                  <a:effectLst/>
                  <a:latin typeface="Community" panose="02000303040000020003" pitchFamily="2" charset="0"/>
                </a:rPr>
                <a:t>+</a:t>
              </a: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r>
                <a:rPr lang="en-US" sz="4000" b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AI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1077168-A372-9985-EA58-CA261C4A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-1434532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GenAI</a:t>
            </a:r>
            <a:endParaRPr lang="en-US" dirty="0"/>
          </a:p>
        </p:txBody>
      </p:sp>
      <p:pic>
        <p:nvPicPr>
          <p:cNvPr id="9" name="Picture 2" descr="Neural_Network_Brain_Mimic">
            <a:extLst>
              <a:ext uri="{FF2B5EF4-FFF2-40B4-BE49-F238E27FC236}">
                <a16:creationId xmlns:a16="http://schemas.microsoft.com/office/drawing/2014/main" id="{4A7874D3-5BCB-CFCD-241E-9FB28AE0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0" y="981038"/>
            <a:ext cx="11779230" cy="552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-329849" y="2787173"/>
            <a:ext cx="481606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Generative AI</a:t>
            </a:r>
            <a:br>
              <a:rPr lang="en-US" sz="4400" b="1" spc="-126" dirty="0">
                <a:latin typeface="Community" panose="02000303040000020003" pitchFamily="2" charset="0"/>
              </a:rPr>
            </a:br>
            <a:r>
              <a:rPr lang="en-US" sz="4400" b="1" spc="-126" dirty="0">
                <a:latin typeface="Community" panose="02000303040000020003" pitchFamily="2" charset="0"/>
              </a:rPr>
              <a:t>Tools  &amp;  use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pic>
        <p:nvPicPr>
          <p:cNvPr id="5124" name="Picture 4" descr="Generative AI Tools in all domains">
            <a:extLst>
              <a:ext uri="{FF2B5EF4-FFF2-40B4-BE49-F238E27FC236}">
                <a16:creationId xmlns:a16="http://schemas.microsoft.com/office/drawing/2014/main" id="{5086B00C-F0AE-EC73-2FDF-52A1E3C93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5942" r="6203" b="10870"/>
          <a:stretch/>
        </p:blipFill>
        <p:spPr bwMode="auto">
          <a:xfrm>
            <a:off x="4990032" y="144611"/>
            <a:ext cx="6558371" cy="66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66632B-538E-E77A-E205-4A13E1EF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803" y="-1251513"/>
            <a:ext cx="10515600" cy="1325563"/>
          </a:xfrm>
        </p:spPr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34854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55970" y="0"/>
            <a:ext cx="7448336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b="1" spc="-126" dirty="0">
                <a:latin typeface="Community" panose="02000303040000020003" pitchFamily="2" charset="0"/>
              </a:rPr>
              <a:t>Terminologies &amp; 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C4D99-63DA-2109-0237-C75711322C4C}"/>
              </a:ext>
            </a:extLst>
          </p:cNvPr>
          <p:cNvSpPr txBox="1"/>
          <p:nvPr/>
        </p:nvSpPr>
        <p:spPr>
          <a:xfrm>
            <a:off x="352284" y="1185341"/>
            <a:ext cx="114181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AI Models </a:t>
            </a:r>
            <a:r>
              <a:rPr lang="en-US" sz="2000" dirty="0">
                <a:latin typeface="Community" panose="02000303040000020003" pitchFamily="2" charset="0"/>
              </a:rPr>
              <a:t>- Algorithms or computational representations in AI systems to simulate intelligence.</a:t>
            </a:r>
            <a:br>
              <a:rPr lang="en-US" sz="2000" dirty="0">
                <a:latin typeface="Community" panose="02000303040000020003" pitchFamily="2" charset="0"/>
              </a:rPr>
            </a:br>
            <a:r>
              <a:rPr lang="en-US" sz="2000" dirty="0">
                <a:latin typeface="Community" panose="02000303040000020003" pitchFamily="2" charset="0"/>
              </a:rPr>
              <a:t>Ex: ANN, CNN, NLP, GANs, Transformers etc.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Large Language Models (LLMs) </a:t>
            </a:r>
            <a:r>
              <a:rPr lang="en-US" sz="2000" dirty="0">
                <a:latin typeface="Community" panose="02000303040000020003" pitchFamily="2" charset="0"/>
              </a:rPr>
              <a:t>- AI models that have been </a:t>
            </a:r>
            <a:r>
              <a:rPr lang="en-US" sz="2000" b="1" i="1" dirty="0">
                <a:latin typeface="Community" panose="02000303040000020003" pitchFamily="2" charset="0"/>
              </a:rPr>
              <a:t>trained on massive amounts of text data</a:t>
            </a:r>
            <a:r>
              <a:rPr lang="en-US" sz="2000" dirty="0">
                <a:latin typeface="Community" panose="02000303040000020003" pitchFamily="2" charset="0"/>
              </a:rPr>
              <a:t> to understand and </a:t>
            </a:r>
            <a:r>
              <a:rPr lang="en-US" sz="2000" b="1" i="1" dirty="0">
                <a:latin typeface="Community" panose="02000303040000020003" pitchFamily="2" charset="0"/>
              </a:rPr>
              <a:t>generate human-like language</a:t>
            </a:r>
            <a:r>
              <a:rPr lang="en-US" sz="2000" dirty="0">
                <a:latin typeface="Community" panose="02000303040000020003" pitchFamily="2" charset="0"/>
              </a:rPr>
              <a:t>, with a high level of </a:t>
            </a:r>
            <a:r>
              <a:rPr lang="en-US" sz="2000" b="1" i="1" dirty="0">
                <a:latin typeface="Community" panose="02000303040000020003" pitchFamily="2" charset="0"/>
              </a:rPr>
              <a:t>accuracy</a:t>
            </a:r>
            <a:r>
              <a:rPr lang="en-US" sz="2000" dirty="0">
                <a:latin typeface="Community" panose="02000303040000020003" pitchFamily="2" charset="0"/>
              </a:rPr>
              <a:t> and </a:t>
            </a:r>
            <a:r>
              <a:rPr lang="en-US" sz="2000" b="1" i="1" dirty="0">
                <a:latin typeface="Community" panose="02000303040000020003" pitchFamily="2" charset="0"/>
              </a:rPr>
              <a:t>fluency</a:t>
            </a:r>
            <a:r>
              <a:rPr lang="en-US" sz="2000" dirty="0">
                <a:latin typeface="Community" panose="02000303040000020003" pitchFamily="2" charset="0"/>
              </a:rPr>
              <a:t>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mmunity" panose="02000303040000020003" pitchFamily="2" charset="0"/>
              </a:rPr>
              <a:t>AI Parameters</a:t>
            </a:r>
            <a:r>
              <a:rPr lang="en-US" sz="2000" dirty="0">
                <a:latin typeface="Community" panose="02000303040000020003" pitchFamily="2" charset="0"/>
              </a:rPr>
              <a:t> - Internal variables that a model learns during training, representing the weights and biases of its neural network layers. </a:t>
            </a:r>
            <a:r>
              <a:rPr lang="en-US" sz="2000" dirty="0" err="1">
                <a:latin typeface="Community" panose="02000303040000020003" pitchFamily="2" charset="0"/>
              </a:rPr>
              <a:t>LLaMA</a:t>
            </a:r>
            <a:r>
              <a:rPr lang="en-US" sz="2000" dirty="0">
                <a:latin typeface="Community" panose="02000303040000020003" pitchFamily="2" charset="0"/>
              </a:rPr>
              <a:t> – 65B, GPT 3 - 135 B, </a:t>
            </a:r>
            <a:r>
              <a:rPr lang="en-US" sz="2000" dirty="0" err="1">
                <a:latin typeface="Community" panose="02000303040000020003" pitchFamily="2" charset="0"/>
              </a:rPr>
              <a:t>PaLM</a:t>
            </a:r>
            <a:r>
              <a:rPr lang="en-US" sz="2000" dirty="0">
                <a:latin typeface="Community" panose="02000303040000020003" pitchFamily="2" charset="0"/>
              </a:rPr>
              <a:t> – 540 B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mmunity" panose="02000303040000020003" pitchFamily="2" charset="0"/>
              </a:rPr>
              <a:t>Transformers</a:t>
            </a:r>
            <a:r>
              <a:rPr lang="en-US" sz="2000" dirty="0">
                <a:latin typeface="Community" panose="02000303040000020003" pitchFamily="2" charset="0"/>
              </a:rPr>
              <a:t> – A deep learning model, that </a:t>
            </a:r>
            <a:r>
              <a:rPr lang="en-US" sz="2000" b="1" i="1" dirty="0">
                <a:latin typeface="Community" panose="02000303040000020003" pitchFamily="2" charset="0"/>
              </a:rPr>
              <a:t>weigh the importance</a:t>
            </a:r>
            <a:r>
              <a:rPr lang="en-US" sz="2000" i="1" dirty="0">
                <a:latin typeface="Community" panose="02000303040000020003" pitchFamily="2" charset="0"/>
              </a:rPr>
              <a:t> </a:t>
            </a:r>
            <a:r>
              <a:rPr lang="en-US" sz="2000" dirty="0">
                <a:latin typeface="Community" panose="02000303040000020003" pitchFamily="2" charset="0"/>
              </a:rPr>
              <a:t>or </a:t>
            </a:r>
            <a:r>
              <a:rPr lang="en-US" sz="2000" b="1" i="1" dirty="0">
                <a:latin typeface="Community" panose="02000303040000020003" pitchFamily="2" charset="0"/>
              </a:rPr>
              <a:t>relevance</a:t>
            </a:r>
            <a:r>
              <a:rPr lang="en-US" sz="2000" dirty="0">
                <a:latin typeface="Community" panose="02000303040000020003" pitchFamily="2" charset="0"/>
              </a:rPr>
              <a:t> of different words or elements within a sequence when generating or understanding language.</a:t>
            </a:r>
          </a:p>
          <a:p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GPT</a:t>
            </a:r>
            <a:r>
              <a:rPr lang="en-US" sz="2000" dirty="0">
                <a:latin typeface="Community" panose="02000303040000020003" pitchFamily="2" charset="0"/>
              </a:rPr>
              <a:t> - Generative Pre-trained Transformers, a LLM developed by </a:t>
            </a:r>
            <a:r>
              <a:rPr lang="en-US" sz="2000" b="1" i="1" dirty="0">
                <a:latin typeface="Community" panose="02000303040000020003" pitchFamily="2" charset="0"/>
              </a:rPr>
              <a:t>OpenAI</a:t>
            </a:r>
            <a:br>
              <a:rPr lang="en-US" sz="2000" b="1" i="1" dirty="0">
                <a:latin typeface="Community" panose="02000303040000020003" pitchFamily="2" charset="0"/>
              </a:rPr>
            </a:br>
            <a:br>
              <a:rPr lang="en-US" sz="2000" b="1" i="1" dirty="0">
                <a:latin typeface="Community" panose="02000303040000020003" pitchFamily="2" charset="0"/>
              </a:rPr>
            </a:br>
            <a:r>
              <a:rPr lang="en-US" sz="2000" dirty="0">
                <a:latin typeface="Community" panose="02000303040000020003" pitchFamily="2" charset="0"/>
              </a:rPr>
              <a:t>Ex: GPT-2, GPT-3, BERT, </a:t>
            </a:r>
            <a:r>
              <a:rPr lang="en-US" sz="2000" dirty="0" err="1">
                <a:latin typeface="Community" panose="02000303040000020003" pitchFamily="2" charset="0"/>
              </a:rPr>
              <a:t>PaLM</a:t>
            </a:r>
            <a:r>
              <a:rPr lang="en-US" sz="2000" dirty="0">
                <a:latin typeface="Community" panose="02000303040000020003" pitchFamily="2" charset="0"/>
              </a:rPr>
              <a:t>, </a:t>
            </a:r>
            <a:r>
              <a:rPr lang="en-US" sz="2000" dirty="0" err="1">
                <a:latin typeface="Community" panose="02000303040000020003" pitchFamily="2" charset="0"/>
              </a:rPr>
              <a:t>LLaMA</a:t>
            </a:r>
            <a:r>
              <a:rPr lang="en-US" sz="2000" dirty="0">
                <a:latin typeface="Community" panose="02000303040000020003" pitchFamily="2" charset="0"/>
              </a:rPr>
              <a:t> GPT-3 etc.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Prompt  Engineering </a:t>
            </a:r>
            <a:r>
              <a:rPr lang="en-US" sz="2000" dirty="0">
                <a:latin typeface="Community" panose="02000303040000020003" pitchFamily="2" charset="0"/>
              </a:rPr>
              <a:t>- Crafting an optimized prompt to </a:t>
            </a:r>
            <a:r>
              <a:rPr lang="en-US" sz="2000" b="1" i="1" dirty="0">
                <a:latin typeface="Community" panose="02000303040000020003" pitchFamily="2" charset="0"/>
              </a:rPr>
              <a:t>efficiently use LLMs</a:t>
            </a:r>
            <a:r>
              <a:rPr lang="en-US" sz="2000" dirty="0">
                <a:latin typeface="Community" panose="02000303040000020003" pitchFamily="2" charset="0"/>
              </a:rPr>
              <a:t> and getting </a:t>
            </a:r>
            <a:r>
              <a:rPr lang="en-US" sz="2000" b="1" i="1" dirty="0">
                <a:latin typeface="Community" panose="02000303040000020003" pitchFamily="2" charset="0"/>
              </a:rPr>
              <a:t>most value </a:t>
            </a:r>
            <a:r>
              <a:rPr lang="en-US" sz="2000" dirty="0">
                <a:latin typeface="Community" panose="02000303040000020003" pitchFamily="2" charset="0"/>
              </a:rPr>
              <a:t>out of it.</a:t>
            </a: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endParaRPr lang="en-US" sz="2000" b="0" dirty="0">
              <a:effectLst/>
              <a:latin typeface="Menlo" panose="020B0609030804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mmunity" panose="02000303040000020003" pitchFamily="2" charset="0"/>
            </a:endParaRPr>
          </a:p>
        </p:txBody>
      </p:sp>
      <p:pic>
        <p:nvPicPr>
          <p:cNvPr id="3079" name="Picture 7" descr="Basics of CNN in Deep Learning - Analytics Vidhya">
            <a:extLst>
              <a:ext uri="{FF2B5EF4-FFF2-40B4-BE49-F238E27FC236}">
                <a16:creationId xmlns:a16="http://schemas.microsoft.com/office/drawing/2014/main" id="{93DD7B8A-8A76-9467-9580-0B574422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t="17915" r="1684" b="24332"/>
          <a:stretch/>
        </p:blipFill>
        <p:spPr bwMode="auto">
          <a:xfrm>
            <a:off x="421533" y="2107096"/>
            <a:ext cx="11051033" cy="30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58579-0AED-A7C8-DD92-6E09548BF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" t="10101" r="3591" b="8057"/>
          <a:stretch/>
        </p:blipFill>
        <p:spPr>
          <a:xfrm>
            <a:off x="1958009" y="4750904"/>
            <a:ext cx="7792278" cy="1918253"/>
          </a:xfrm>
          <a:prstGeom prst="rect">
            <a:avLst/>
          </a:prstGeom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5BD75BA0-809E-7794-4D73-8E8A3077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9" y="3773587"/>
            <a:ext cx="8438525" cy="30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5E5BF0-36EE-6FE7-1460-AFF5F500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49" y="-1487713"/>
            <a:ext cx="10515600" cy="1325563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6699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65909" y="-132711"/>
            <a:ext cx="8838334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Azure Open AI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FFF1-4039-454A-E774-6824ED3F9ED3}"/>
              </a:ext>
            </a:extLst>
          </p:cNvPr>
          <p:cNvSpPr txBox="1"/>
          <p:nvPr/>
        </p:nvSpPr>
        <p:spPr>
          <a:xfrm>
            <a:off x="186396" y="1068502"/>
            <a:ext cx="870912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mmunity" panose="02000303040000020003" pitchFamily="2" charset="0"/>
              </a:rPr>
              <a:t>But why Azure?</a:t>
            </a:r>
            <a:br>
              <a:rPr lang="en-US" sz="2200" b="1" dirty="0">
                <a:latin typeface="Community" panose="02000303040000020003" pitchFamily="2" charset="0"/>
              </a:rPr>
            </a:br>
            <a:r>
              <a:rPr lang="en-US" sz="2200" b="1" dirty="0">
                <a:latin typeface="Community" panose="0200030304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munity" panose="02000303040000020003" pitchFamily="2" charset="0"/>
              </a:rPr>
              <a:t>A</a:t>
            </a:r>
            <a:r>
              <a:rPr lang="en-US" dirty="0">
                <a:effectLst/>
                <a:latin typeface="Community" panose="02000303040000020003" pitchFamily="2" charset="0"/>
              </a:rPr>
              <a:t>dvanced language AI with OpenAI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GPT-3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Codex,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and DALL-E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Azure OpenAI co-develops the APIs with OpenAI, ensuring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munity" panose="02000303040000020003" pitchFamily="2" charset="0"/>
              </a:rPr>
              <a:t>S</a:t>
            </a:r>
            <a:r>
              <a:rPr lang="en-US" sz="2000" dirty="0">
                <a:effectLst/>
                <a:latin typeface="Community" panose="02000303040000020003" pitchFamily="2" charset="0"/>
              </a:rPr>
              <a:t>ecurity and Enterprise promise of Azure. </a:t>
            </a:r>
          </a:p>
          <a:p>
            <a:br>
              <a:rPr lang="en-US" sz="2000" b="1" dirty="0">
                <a:effectLst/>
                <a:latin typeface="Community" panose="02000303040000020003" pitchFamily="2" charset="0"/>
              </a:rPr>
            </a:br>
            <a:endParaRPr lang="en-US" sz="2000" b="1" dirty="0">
              <a:effectLst/>
              <a:latin typeface="Community" panose="02000303040000020003" pitchFamily="2" charset="0"/>
            </a:endParaRPr>
          </a:p>
          <a:p>
            <a:r>
              <a:rPr lang="en-US" sz="2200" b="1" dirty="0">
                <a:effectLst/>
                <a:latin typeface="Community" panose="02000303040000020003" pitchFamily="2" charset="0"/>
              </a:rPr>
              <a:t>Features Overview</a:t>
            </a:r>
            <a:br>
              <a:rPr lang="en-US" sz="2200" b="1" dirty="0">
                <a:effectLst/>
                <a:latin typeface="Community" panose="02000303040000020003" pitchFamily="2" charset="0"/>
              </a:rPr>
            </a:br>
            <a:endParaRPr lang="en-US" sz="2200" b="1" dirty="0">
              <a:effectLst/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Customizability</a:t>
            </a:r>
            <a:r>
              <a:rPr lang="en-US" dirty="0">
                <a:latin typeface="Community" panose="02000303040000020003" pitchFamily="2" charset="0"/>
              </a:rPr>
              <a:t> – Fine-tuning base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Security</a:t>
            </a:r>
            <a:r>
              <a:rPr lang="en-US" dirty="0">
                <a:latin typeface="Community" panose="02000303040000020003" pitchFamily="2" charset="0"/>
              </a:rPr>
              <a:t> – Private links and virtual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Managed Identities </a:t>
            </a:r>
            <a:r>
              <a:rPr lang="en-US" dirty="0">
                <a:latin typeface="Community" panose="02000303040000020003" pitchFamily="2" charset="0"/>
              </a:rPr>
              <a:t>– via Azure Active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UI Experience </a:t>
            </a:r>
            <a:r>
              <a:rPr lang="en-US" dirty="0">
                <a:latin typeface="Community" panose="02000303040000020003" pitchFamily="2" charset="0"/>
              </a:rPr>
              <a:t>– via Azure OpenAI Service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  <a:hlinkClick r:id="rId3"/>
              </a:rPr>
              <a:t>https://oai.azure.com/portal/</a:t>
            </a:r>
            <a:endParaRPr lang="en-US" b="0" dirty="0">
              <a:effectLst/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ommunity" panose="02000303040000020003" pitchFamily="2" charset="0"/>
              </a:rPr>
              <a:t>Content filtering </a:t>
            </a:r>
            <a:r>
              <a:rPr lang="en-US" b="0" dirty="0">
                <a:effectLst/>
                <a:latin typeface="Community" panose="02000303040000020003" pitchFamily="2" charset="0"/>
              </a:rPr>
              <a:t>-  Adheres to content policy</a:t>
            </a:r>
          </a:p>
          <a:p>
            <a:endParaRPr lang="en-US" dirty="0">
              <a:effectLst/>
              <a:latin typeface="Community" panose="02000303040000020003" pitchFamily="2" charset="0"/>
            </a:endParaRPr>
          </a:p>
          <a:p>
            <a:endParaRPr lang="en-US" sz="2000" b="1" dirty="0">
              <a:latin typeface="Community" panose="02000303040000020003" pitchFamily="2" charset="0"/>
            </a:endParaRPr>
          </a:p>
          <a:p>
            <a:endParaRPr lang="en-US" sz="2000" b="1" dirty="0">
              <a:effectLst/>
              <a:latin typeface="Community" panose="02000303040000020003" pitchFamily="2" charset="0"/>
            </a:endParaRPr>
          </a:p>
          <a:p>
            <a:endParaRPr lang="en-US" sz="2000" b="1" dirty="0">
              <a:effectLst/>
              <a:latin typeface="Community" panose="02000303040000020003" pitchFamily="2" charset="0"/>
            </a:endParaRPr>
          </a:p>
        </p:txBody>
      </p:sp>
      <p:pic>
        <p:nvPicPr>
          <p:cNvPr id="6147" name="Picture 3" descr="Azure OpenAI Playground. Overview of language models and… | by Valentina  Alto | Microsoft Azure | Medium">
            <a:extLst>
              <a:ext uri="{FF2B5EF4-FFF2-40B4-BE49-F238E27FC236}">
                <a16:creationId xmlns:a16="http://schemas.microsoft.com/office/drawing/2014/main" id="{36118824-FEE4-372B-F310-BE1155205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20359" r="7089" b="14688"/>
          <a:stretch/>
        </p:blipFill>
        <p:spPr bwMode="auto">
          <a:xfrm>
            <a:off x="6748669" y="685799"/>
            <a:ext cx="4711148" cy="17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E2688-E8D1-1889-DCAB-A030498F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12633"/>
            <a:ext cx="10515600" cy="1325563"/>
          </a:xfrm>
        </p:spPr>
        <p:txBody>
          <a:bodyPr/>
          <a:lstStyle/>
          <a:p>
            <a:r>
              <a:rPr lang="en-US" dirty="0"/>
              <a:t>Azure OAI</a:t>
            </a:r>
          </a:p>
        </p:txBody>
      </p:sp>
    </p:spTree>
    <p:extLst>
      <p:ext uri="{BB962C8B-B14F-4D97-AF65-F5344CB8AC3E}">
        <p14:creationId xmlns:p14="http://schemas.microsoft.com/office/powerpoint/2010/main" val="211058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5738</TotalTime>
  <Words>581</Words>
  <Application>Microsoft Macintosh PowerPoint</Application>
  <PresentationFormat>Widescreen</PresentationFormat>
  <Paragraphs>99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Barlow Bold</vt:lpstr>
      <vt:lpstr>Barlow Medium</vt:lpstr>
      <vt:lpstr>Calibri</vt:lpstr>
      <vt:lpstr>Calibri Light</vt:lpstr>
      <vt:lpstr>Community</vt:lpstr>
      <vt:lpstr>Menlo</vt:lpstr>
      <vt:lpstr>Office Theme</vt:lpstr>
      <vt:lpstr>Bit Pro UG</vt:lpstr>
      <vt:lpstr>Generative AI using Azure OpenAI</vt:lpstr>
      <vt:lpstr>Hello</vt:lpstr>
      <vt:lpstr>Agenda</vt:lpstr>
      <vt:lpstr>Gentle Intro to GenAI</vt:lpstr>
      <vt:lpstr>What is GenAI</vt:lpstr>
      <vt:lpstr>GenAI Tools</vt:lpstr>
      <vt:lpstr>Concepts</vt:lpstr>
      <vt:lpstr>Azure OAI</vt:lpstr>
      <vt:lpstr>Azure OAI continued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Observability  into hybrid systems using Azure Monitor</dc:title>
  <dc:creator>Prateek Singh</dc:creator>
  <cp:lastModifiedBy>Prateek Singh</cp:lastModifiedBy>
  <cp:revision>8</cp:revision>
  <dcterms:created xsi:type="dcterms:W3CDTF">2023-04-06T19:21:41Z</dcterms:created>
  <dcterms:modified xsi:type="dcterms:W3CDTF">2023-06-19T12:33:18Z</dcterms:modified>
</cp:coreProperties>
</file>